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70" r:id="rId11"/>
    <p:sldId id="264" r:id="rId12"/>
    <p:sldId id="265" r:id="rId13"/>
    <p:sldId id="271" r:id="rId14"/>
    <p:sldId id="266" r:id="rId15"/>
    <p:sldId id="267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68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Téglalap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Téglalap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églalap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550D3A-5581-425B-9A54-8D78467D44D3}" type="datetimeFigureOut">
              <a:rPr lang="hu-HU" smtClean="0"/>
              <a:pPr/>
              <a:t>2018.05.22.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D0BA628-F7DD-489B-8DBB-478E310D84A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Lev Tolsztoj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Ivan Iljics halála</a:t>
            </a:r>
            <a:endParaRPr lang="hu-HU" dirty="0"/>
          </a:p>
        </p:txBody>
      </p:sp>
      <p:pic>
        <p:nvPicPr>
          <p:cNvPr id="4" name="Kép 3" descr="11_062_3_k_1_2_0_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1196752"/>
            <a:ext cx="3528392" cy="40993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Ivan Iljics halála - cím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A cím azt sugallja, hogy a mű elsősorban a halál kérdésével foglalkozik.</a:t>
            </a:r>
          </a:p>
          <a:p>
            <a:endParaRPr lang="hu-HU" dirty="0" smtClean="0"/>
          </a:p>
          <a:p>
            <a:pPr lvl="2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cím és az egész mű kérdések sorával szembesít: Milyen a jó halál? Ha a halálunkkor visszagondolunk az életünkre, vajon mit gondolunk majd róla? Csak magunknak éltünk, vagy másoknak is hasznára voltunk?</a:t>
            </a:r>
          </a:p>
          <a:p>
            <a:pPr>
              <a:buNone/>
            </a:pPr>
            <a:r>
              <a:rPr lang="hu-HU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Ivan Iljics halála – létrejöttének körülményei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>
                    <a:lumMod val="50000"/>
                  </a:schemeClr>
                </a:solidFill>
              </a:rPr>
              <a:t>Tolsztoj 1884 és ‘86 között dolgozott ezen a művön.</a:t>
            </a:r>
          </a:p>
          <a:p>
            <a:endParaRPr lang="hu-HU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hu-HU" dirty="0" smtClean="0">
                <a:solidFill>
                  <a:schemeClr val="bg2">
                    <a:lumMod val="50000"/>
                  </a:schemeClr>
                </a:solidFill>
              </a:rPr>
              <a:t>A történetet valós esemény ihlette, 1881-ben Tolsztoj hasonló nevű ismerőse meghalt. A haláleset azonban csak a mű kiindulópontja, a történet nagyban eltér a valós eseményektől.</a:t>
            </a:r>
            <a:endParaRPr lang="hu-H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Ivan Iljics halála - szerkezet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Az elbeszélés iránya nem lineáris, a mű első fejezete a főszereplő halála után játszódik, ezután kezdődik csak el a címszereplő története.</a:t>
            </a:r>
          </a:p>
          <a:p>
            <a:pPr marL="1234440" lvl="4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hu-HU" sz="2400" dirty="0" smtClean="0">
                <a:solidFill>
                  <a:schemeClr val="bg2">
                    <a:lumMod val="50000"/>
                  </a:schemeClr>
                </a:solidFill>
              </a:rPr>
              <a:t>Az első résben azt láthatjuk, hogy ki hogyan reagál Ivan Iljics halálára. Így kelti fel bennünk az elbeszélő a kíváncsiságot, az érdeklődésünket, hogy milyen ember lehetett. </a:t>
            </a:r>
          </a:p>
          <a:p>
            <a:pPr marL="1234440" lvl="4" indent="-320040">
              <a:spcBef>
                <a:spcPts val="700"/>
              </a:spcBef>
              <a:buSzPct val="60000"/>
              <a:buFont typeface="Wingdings"/>
              <a:buChar char=""/>
            </a:pPr>
            <a:endParaRPr lang="hu-HU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Szokatlan kezdet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Mivel a mű a főszereplő halálával kezdődik, így az olvasó tudja, hogy nem az a kérdés, hogy Ivan Iljics meghal-e, hanem az, hogy hogyan néz szembe a halállal.</a:t>
            </a:r>
            <a:endParaRPr lang="hu-HU" dirty="0"/>
          </a:p>
        </p:txBody>
      </p:sp>
      <p:pic>
        <p:nvPicPr>
          <p:cNvPr id="4" name="Kép 3" descr="iljic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996952"/>
            <a:ext cx="3384376" cy="36715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Ivan Iljics halála – történet 1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>
                    <a:lumMod val="50000"/>
                  </a:schemeClr>
                </a:solidFill>
              </a:rPr>
              <a:t>A második rész kezdő mondatai:</a:t>
            </a:r>
            <a:r>
              <a:rPr lang="hu-HU" dirty="0" smtClean="0"/>
              <a:t> „</a:t>
            </a:r>
            <a:r>
              <a:rPr lang="hu-HU" dirty="0" smtClean="0">
                <a:solidFill>
                  <a:srgbClr val="00B050"/>
                </a:solidFill>
              </a:rPr>
              <a:t>Ivan Iljics élete egyszerű, mindennapi és iszonyú volt. Negyvenöt éves korában halt meg törvényszéki bírói rangban.”</a:t>
            </a:r>
          </a:p>
          <a:p>
            <a:r>
              <a:rPr lang="hu-HU" dirty="0" smtClean="0"/>
              <a:t>Ivan Iljics hivatalnok, „felesleges ember”. Egyre feljebb kerül a ranglétrán, egy minisztériumnál kap állást, házat vásárol, aminek berendezése során megüti oldalát.</a:t>
            </a:r>
          </a:p>
          <a:p>
            <a:pPr lvl="4">
              <a:buNone/>
            </a:pPr>
            <a:endParaRPr lang="hu-HU" dirty="0"/>
          </a:p>
        </p:txBody>
      </p:sp>
      <p:pic>
        <p:nvPicPr>
          <p:cNvPr id="4" name="Kép 3" descr="hqdefau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980728"/>
            <a:ext cx="7560840" cy="5670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Ivan Iljics halála – történet 2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sz="3200" dirty="0" smtClean="0"/>
              <a:t>Az oldala egyre inkább fáj, ezért több orvost is felkeres, és kiderül, hogy haldoklik.</a:t>
            </a:r>
          </a:p>
          <a:p>
            <a:r>
              <a:rPr lang="hu-HU" sz="3200" dirty="0" smtClean="0"/>
              <a:t>Szenvedéseiben csak szolgája Geraszim állt mellette.</a:t>
            </a:r>
          </a:p>
          <a:p>
            <a:endParaRPr lang="hu-HU" dirty="0" smtClean="0"/>
          </a:p>
          <a:p>
            <a:pPr>
              <a:buNone/>
            </a:pP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323528" y="4149080"/>
            <a:ext cx="40324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Ivan Iljicsnek súlyos fájdalmai vannak, Csak egy pozícióban nem érzi a fájdalmat, amikor a lába Geraszim vállain pihen</a:t>
            </a:r>
            <a:endParaRPr lang="hu-H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Kép 4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3501008"/>
            <a:ext cx="4574626" cy="3168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Ivan Iljics halála – történet 3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Ivan Iljics egyre inkább úgy érzi, hogy elfecsérelte életét. Utolsó óráiban összehívja családtagjait, bocsánatot kér tőlük, majd elbúcsúzik. Megkönnyebbülve hal meg.</a:t>
            </a:r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halállal való szembenézés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1969-ben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Elisabeth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Kübler-Ross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svájci származású pszichiáter írta le, hogy a haldoklók hogyan néznek szembe a halállal. Ő 5 fázist különített el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Elutasítás</a:t>
            </a:r>
            <a:endParaRPr lang="hu-HU" dirty="0"/>
          </a:p>
        </p:txBody>
      </p:sp>
      <p:pic>
        <p:nvPicPr>
          <p:cNvPr id="4" name="Tartalom helye 3" descr="images (1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700808"/>
            <a:ext cx="3325633" cy="4680520"/>
          </a:xfrm>
        </p:spPr>
      </p:pic>
      <p:sp>
        <p:nvSpPr>
          <p:cNvPr id="5" name="Szövegdoboz 4"/>
          <p:cNvSpPr txBox="1"/>
          <p:nvPr/>
        </p:nvSpPr>
        <p:spPr>
          <a:xfrm>
            <a:off x="3779912" y="1844824"/>
            <a:ext cx="5364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Az első fázisban a haldokló nem veszi komolyan a fenyegetést</a:t>
            </a:r>
            <a:endParaRPr lang="hu-HU" sz="32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3779912" y="3789040"/>
            <a:ext cx="4968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accent1">
                    <a:lumMod val="75000"/>
                  </a:schemeClr>
                </a:solidFill>
              </a:rPr>
              <a:t>Eleinte sem Ivan Iljics, sem környezete nem tartja komoly dolognak a tüneteket.</a:t>
            </a:r>
            <a:endParaRPr lang="hu-H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Düh</a:t>
            </a:r>
            <a:endParaRPr lang="hu-HU" dirty="0"/>
          </a:p>
        </p:txBody>
      </p:sp>
      <p:pic>
        <p:nvPicPr>
          <p:cNvPr id="4" name="Tartalom helye 3" descr="letölté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0" y="2132856"/>
            <a:ext cx="4572000" cy="4109013"/>
          </a:xfrm>
        </p:spPr>
      </p:pic>
      <p:sp>
        <p:nvSpPr>
          <p:cNvPr id="5" name="Szövegdoboz 4"/>
          <p:cNvSpPr txBox="1"/>
          <p:nvPr/>
        </p:nvSpPr>
        <p:spPr>
          <a:xfrm>
            <a:off x="251520" y="1772816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Az ember másokat hibáztat, nem érti, hogy miért vele történik ez.</a:t>
            </a:r>
            <a:endParaRPr lang="hu-HU" sz="32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0" y="3789040"/>
            <a:ext cx="457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accent1">
                    <a:lumMod val="75000"/>
                  </a:schemeClr>
                </a:solidFill>
              </a:rPr>
              <a:t>Ivan Iljics meggyűlöli környezetét, mindenkit maga ellen fordít. </a:t>
            </a:r>
            <a:endParaRPr lang="hu-H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Tolsztoj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Tolsztoj 1828-ban született </a:t>
            </a:r>
            <a:r>
              <a:rPr lang="hu-HU" dirty="0" err="1" smtClean="0"/>
              <a:t>Jaszjana</a:t>
            </a:r>
            <a:r>
              <a:rPr lang="hu-HU" dirty="0" smtClean="0"/>
              <a:t> </a:t>
            </a:r>
            <a:r>
              <a:rPr lang="hu-HU" dirty="0" err="1" smtClean="0"/>
              <a:t>Poljában</a:t>
            </a:r>
            <a:r>
              <a:rPr lang="hu-HU" dirty="0" smtClean="0"/>
              <a:t>, gazdag főnemesi családban. Szüleit korán elveszíti, rokonai nevelik. </a:t>
            </a:r>
            <a:endParaRPr lang="hu-HU" dirty="0"/>
          </a:p>
        </p:txBody>
      </p:sp>
      <p:pic>
        <p:nvPicPr>
          <p:cNvPr id="4" name="Kép 3" descr="Jas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38287" y="1028700"/>
            <a:ext cx="6067425" cy="48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153400" cy="990600"/>
          </a:xfrm>
        </p:spPr>
        <p:txBody>
          <a:bodyPr/>
          <a:lstStyle/>
          <a:p>
            <a:r>
              <a:rPr lang="hu-HU" dirty="0" smtClean="0"/>
              <a:t>Alkudozás</a:t>
            </a:r>
            <a:endParaRPr lang="hu-HU" dirty="0"/>
          </a:p>
        </p:txBody>
      </p:sp>
      <p:pic>
        <p:nvPicPr>
          <p:cNvPr id="4" name="Tartalom helye 3" descr="Bargaining_up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067944" y="1700808"/>
            <a:ext cx="4762500" cy="3362325"/>
          </a:xfrm>
        </p:spPr>
      </p:pic>
      <p:sp>
        <p:nvSpPr>
          <p:cNvPr id="5" name="Szövegdoboz 4"/>
          <p:cNvSpPr txBox="1"/>
          <p:nvPr/>
        </p:nvSpPr>
        <p:spPr>
          <a:xfrm>
            <a:off x="323528" y="1772816"/>
            <a:ext cx="33843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Az ember fogadalmakat tesz, mit tesz majd, ha minden jóra fordul.</a:t>
            </a:r>
            <a:endParaRPr lang="hu-H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Depresszió</a:t>
            </a:r>
            <a:endParaRPr lang="hu-HU" dirty="0"/>
          </a:p>
        </p:txBody>
      </p:sp>
      <p:pic>
        <p:nvPicPr>
          <p:cNvPr id="4" name="Tartalom helye 3" descr="letöltés (1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56792"/>
            <a:ext cx="4680520" cy="3505872"/>
          </a:xfrm>
        </p:spPr>
      </p:pic>
      <p:sp>
        <p:nvSpPr>
          <p:cNvPr id="5" name="Szövegdoboz 4"/>
          <p:cNvSpPr txBox="1"/>
          <p:nvPr/>
        </p:nvSpPr>
        <p:spPr>
          <a:xfrm>
            <a:off x="4788024" y="1628800"/>
            <a:ext cx="40324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A halál elkerülhetetlensége súlyos szorongással tölti el a haldoklót</a:t>
            </a:r>
            <a:endParaRPr lang="hu-H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Elfogadás</a:t>
            </a:r>
            <a:endParaRPr lang="hu-HU" dirty="0"/>
          </a:p>
        </p:txBody>
      </p:sp>
      <p:pic>
        <p:nvPicPr>
          <p:cNvPr id="4" name="Tartalom helye 3" descr="201210021038_haldokla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063547" y="1916832"/>
            <a:ext cx="4080453" cy="2448272"/>
          </a:xfrm>
        </p:spPr>
      </p:pic>
      <p:sp>
        <p:nvSpPr>
          <p:cNvPr id="5" name="Szövegdoboz 4"/>
          <p:cNvSpPr txBox="1"/>
          <p:nvPr/>
        </p:nvSpPr>
        <p:spPr>
          <a:xfrm>
            <a:off x="539552" y="2276872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Az utolsó szakaszban sok ember eljut addig, hogy el tudja fogadni a halált.</a:t>
            </a:r>
            <a:endParaRPr lang="hu-HU" sz="32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395536" y="4581128"/>
            <a:ext cx="7272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accent1">
                    <a:lumMod val="75000"/>
                  </a:schemeClr>
                </a:solidFill>
              </a:rPr>
              <a:t>Ivan Iljics is eljut ebbe a stádiumba, és félelmek nélkül tud szembenézni a halállal.</a:t>
            </a:r>
            <a:endParaRPr lang="hu-H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Ivan Iljics halála - végkifejlet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>
                    <a:lumMod val="50000"/>
                  </a:schemeClr>
                </a:solidFill>
              </a:rPr>
              <a:t>Párhuzamot vonhatunk Ivan Iljics és az Evangéliumi jobb lator között: sohasem késő megtérni, még a halál előtti órákban is tehetünk valamit, ami jobbá teszi életünket.</a:t>
            </a:r>
          </a:p>
          <a:p>
            <a:r>
              <a:rPr lang="hu-HU" dirty="0" smtClean="0"/>
              <a:t>A mások iránt érzett szeretet megvilágosítja a címszereplőt, könnyebbé teszi számára a halállal való szembenézést.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Tolsztoj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Nyelveket, majd jogot tanul, ám tanulmányait megszakítva 1847-től birtokán él, ahol méltányosan bánik jobbágyaival. </a:t>
            </a:r>
          </a:p>
          <a:p>
            <a:pPr lvl="2"/>
            <a:r>
              <a:rPr lang="hu-HU" i="1" dirty="0" smtClean="0">
                <a:solidFill>
                  <a:schemeClr val="accent1">
                    <a:lumMod val="75000"/>
                  </a:schemeClr>
                </a:solidFill>
              </a:rPr>
              <a:t>A Kazáni egyetemen tanult, ami Oroszország egyik legjelentősebb oktatási központja, többek között itt tanult Lenin is.</a:t>
            </a:r>
            <a:endParaRPr lang="hu-H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 descr="Kazan_Kreml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717032"/>
            <a:ext cx="4392488" cy="2930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Tolsztoj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1851 katonatiszt lesz, részt vesz a kaukázusi hadműveletekben. Itt kezd el írni, többek között önéletrajzi trilógiájának első részét is (</a:t>
            </a:r>
            <a:r>
              <a:rPr lang="hu-HU" dirty="0" smtClean="0">
                <a:solidFill>
                  <a:srgbClr val="FF0000"/>
                </a:solidFill>
              </a:rPr>
              <a:t>Gyermekkor</a:t>
            </a:r>
            <a:r>
              <a:rPr lang="hu-HU" dirty="0" smtClean="0"/>
              <a:t>, később elkészült részek: </a:t>
            </a:r>
            <a:r>
              <a:rPr lang="hu-HU" dirty="0" smtClean="0">
                <a:solidFill>
                  <a:srgbClr val="FF0000"/>
                </a:solidFill>
              </a:rPr>
              <a:t>Kamaszkor</a:t>
            </a:r>
            <a:r>
              <a:rPr lang="hu-HU" dirty="0" smtClean="0"/>
              <a:t> - más fordításban Serdülőkor -, </a:t>
            </a:r>
            <a:r>
              <a:rPr lang="hu-HU" dirty="0" smtClean="0">
                <a:solidFill>
                  <a:srgbClr val="FF0000"/>
                </a:solidFill>
              </a:rPr>
              <a:t>Ifjúság</a:t>
            </a:r>
            <a:r>
              <a:rPr lang="hu-HU" dirty="0" smtClean="0"/>
              <a:t>). </a:t>
            </a:r>
            <a:endParaRPr lang="hu-HU" dirty="0"/>
          </a:p>
        </p:txBody>
      </p:sp>
      <p:pic>
        <p:nvPicPr>
          <p:cNvPr id="4" name="Kép 3" descr="TN6_024900028814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628800"/>
            <a:ext cx="3456384" cy="49353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Tolsztoj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1855-ben </a:t>
            </a:r>
            <a:r>
              <a:rPr lang="hu-HU" sz="3200" dirty="0" err="1" smtClean="0"/>
              <a:t>Pétervárra</a:t>
            </a:r>
            <a:r>
              <a:rPr lang="hu-HU" sz="3200" dirty="0" smtClean="0"/>
              <a:t> megy, belevegyül az irodalmi életbe, </a:t>
            </a:r>
            <a:r>
              <a:rPr lang="hu-HU" sz="3200" i="1" dirty="0" smtClean="0"/>
              <a:t>megismerkedik Turgenyevvel és Goncsarovval. </a:t>
            </a:r>
          </a:p>
          <a:p>
            <a:r>
              <a:rPr lang="hu-HU" sz="3200" dirty="0" smtClean="0"/>
              <a:t>1856-'57-ben majd '60-'61-ben európai tanulmányutakra indul. </a:t>
            </a:r>
          </a:p>
          <a:p>
            <a:pPr lvl="2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Első utazása során azokat a helyeket látogatta meg, ahol Rousseau élt, második útján pedig írókat és pedagógusokat látogatott meg.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Tolsztoj élete - iskola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sz="3200" dirty="0" smtClean="0"/>
              <a:t>Tolsztoj iskolát indít a környék gyermekei számára</a:t>
            </a:r>
          </a:p>
          <a:p>
            <a:pPr lvl="2" algn="just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Tolsztoj a szabad iskola híve, elutasítja a nevelést, ami erőszakkal történő művelés. Elutasította az osztályzást, nem volt kötelező házi feladat, sőt még a bejárás sem volt kötelező.</a:t>
            </a:r>
          </a:p>
          <a:p>
            <a:pPr lvl="2" algn="just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Az orosz hatóságok nem nézték jó szemmel az iskolákat, állandó megfigyelések alatt álltak, és házkutatásokkal zaklatták tanárait.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Tolsztoj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 1862-ben megnősül, elveszi </a:t>
            </a:r>
            <a:r>
              <a:rPr lang="hu-HU" dirty="0" err="1" smtClean="0"/>
              <a:t>Szofja</a:t>
            </a:r>
            <a:r>
              <a:rPr lang="hu-HU" dirty="0" smtClean="0"/>
              <a:t> </a:t>
            </a:r>
            <a:r>
              <a:rPr lang="hu-HU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Andrejevna</a:t>
            </a:r>
            <a:r>
              <a:rPr lang="hu-H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hu-HU" dirty="0" err="1" smtClean="0"/>
              <a:t>Berszet</a:t>
            </a:r>
            <a:r>
              <a:rPr lang="hu-H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hu-H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aki ekkor 16 évvel fiatalabb nála</a:t>
            </a:r>
            <a:r>
              <a:rPr lang="hu-HU" i="1" dirty="0" smtClean="0"/>
              <a:t>.</a:t>
            </a:r>
          </a:p>
          <a:p>
            <a:pPr lvl="2"/>
            <a:r>
              <a:rPr lang="hu-HU" dirty="0" smtClean="0"/>
              <a:t>15 gyermekük született. Házasságuk később megromlott, felesége sokszor öngyilkossággal fenyegette.</a:t>
            </a:r>
          </a:p>
          <a:p>
            <a:pPr lvl="2"/>
            <a:endParaRPr lang="hu-HU" dirty="0" smtClean="0"/>
          </a:p>
          <a:p>
            <a:r>
              <a:rPr lang="hu-HU" dirty="0" smtClean="0"/>
              <a:t> 1860 és '80 között írta a </a:t>
            </a:r>
            <a:r>
              <a:rPr lang="hu-HU" dirty="0" smtClean="0">
                <a:solidFill>
                  <a:srgbClr val="C00000"/>
                </a:solidFill>
              </a:rPr>
              <a:t>Háború és Békét </a:t>
            </a:r>
            <a:r>
              <a:rPr lang="hu-HU" dirty="0" smtClean="0"/>
              <a:t>és az </a:t>
            </a:r>
            <a:r>
              <a:rPr lang="hu-HU" dirty="0" smtClean="0">
                <a:solidFill>
                  <a:srgbClr val="C00000"/>
                </a:solidFill>
              </a:rPr>
              <a:t>Anna </a:t>
            </a:r>
            <a:r>
              <a:rPr lang="hu-HU" dirty="0" err="1" smtClean="0">
                <a:solidFill>
                  <a:srgbClr val="C00000"/>
                </a:solidFill>
              </a:rPr>
              <a:t>Kareninát</a:t>
            </a:r>
            <a:r>
              <a:rPr lang="hu-HU" dirty="0" smtClean="0"/>
              <a:t>. </a:t>
            </a:r>
            <a:endParaRPr lang="hu-HU" dirty="0"/>
          </a:p>
        </p:txBody>
      </p:sp>
      <p:pic>
        <p:nvPicPr>
          <p:cNvPr id="4" name="Kép 3" descr="tolsztoj_es_szofja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548680"/>
            <a:ext cx="4392488" cy="6100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Tolsztoj élete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Az 1880-as évektől fordulat figyelhető meg életében, a vallás felé fordul. Az utolsó korszak nagy művei: </a:t>
            </a:r>
            <a:r>
              <a:rPr lang="hu-HU" dirty="0" smtClean="0">
                <a:solidFill>
                  <a:srgbClr val="C00000"/>
                </a:solidFill>
              </a:rPr>
              <a:t>Ivan Iljics halála</a:t>
            </a:r>
            <a:r>
              <a:rPr lang="hu-HU" dirty="0" smtClean="0"/>
              <a:t>, </a:t>
            </a:r>
            <a:r>
              <a:rPr lang="hu-HU" dirty="0" smtClean="0">
                <a:solidFill>
                  <a:srgbClr val="C00000"/>
                </a:solidFill>
              </a:rPr>
              <a:t>Feltámadás</a:t>
            </a:r>
            <a:r>
              <a:rPr lang="hu-HU" dirty="0" smtClean="0"/>
              <a:t>. </a:t>
            </a:r>
          </a:p>
          <a:p>
            <a:r>
              <a:rPr lang="hu-HU" dirty="0" smtClean="0"/>
              <a:t>1910-ben otthonából titokban távozik, a vonaton rosszul lesz, és az </a:t>
            </a:r>
            <a:r>
              <a:rPr lang="hu-HU" dirty="0" err="1" smtClean="0"/>
              <a:t>asztapovói</a:t>
            </a:r>
            <a:r>
              <a:rPr lang="hu-HU" dirty="0" smtClean="0"/>
              <a:t> állomásfőnök lakásán hal meg.</a:t>
            </a:r>
            <a:endParaRPr lang="hu-HU" dirty="0"/>
          </a:p>
        </p:txBody>
      </p:sp>
      <p:pic>
        <p:nvPicPr>
          <p:cNvPr id="4" name="Kép 3" descr="DP2389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700808"/>
            <a:ext cx="3312368" cy="2711033"/>
          </a:xfrm>
          <a:prstGeom prst="rect">
            <a:avLst/>
          </a:prstGeom>
        </p:spPr>
      </p:pic>
      <p:pic>
        <p:nvPicPr>
          <p:cNvPr id="5" name="Kép 4" descr="pict0057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1412776"/>
            <a:ext cx="5508104" cy="41310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Ivan Iljics halála - műfaj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Az Ivan Iljics halála </a:t>
            </a:r>
            <a:r>
              <a:rPr lang="hu-HU" dirty="0" smtClean="0">
                <a:solidFill>
                  <a:srgbClr val="C00000"/>
                </a:solidFill>
              </a:rPr>
              <a:t>kisregény</a:t>
            </a:r>
            <a:r>
              <a:rPr lang="hu-HU" dirty="0" smtClean="0"/>
              <a:t>. </a:t>
            </a:r>
          </a:p>
          <a:p>
            <a:endParaRPr lang="hu-HU" dirty="0" smtClean="0"/>
          </a:p>
          <a:p>
            <a:pPr lvl="2"/>
            <a:r>
              <a:rPr lang="hu-HU" dirty="0" smtClean="0">
                <a:solidFill>
                  <a:srgbClr val="C00000"/>
                </a:solidFill>
              </a:rPr>
              <a:t>Terjedelmében az elbeszélés és a regény között található. Rendszerint hosszabb időt ölel át a cselekmény, de </a:t>
            </a:r>
            <a:r>
              <a:rPr lang="hu-HU" smtClean="0">
                <a:solidFill>
                  <a:srgbClr val="C00000"/>
                </a:solidFill>
              </a:rPr>
              <a:t>nem törekszik </a:t>
            </a:r>
            <a:r>
              <a:rPr lang="hu-HU" dirty="0" err="1" smtClean="0">
                <a:solidFill>
                  <a:srgbClr val="C00000"/>
                </a:solidFill>
              </a:rPr>
              <a:t>a</a:t>
            </a:r>
            <a:r>
              <a:rPr lang="hu-HU" dirty="0" smtClean="0">
                <a:solidFill>
                  <a:srgbClr val="C00000"/>
                </a:solidFill>
              </a:rPr>
              <a:t> bemutatott világ minden részletének bemutatásával.</a:t>
            </a:r>
            <a:endParaRPr lang="hu-H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277</TotalTime>
  <Words>868</Words>
  <Application>Microsoft Office PowerPoint</Application>
  <PresentationFormat>Diavetítés a képernyőre (4:3 oldalarány)</PresentationFormat>
  <Paragraphs>71</Paragraphs>
  <Slides>23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7" baseType="lpstr">
      <vt:lpstr>Tw Cen MT</vt:lpstr>
      <vt:lpstr>Wingdings</vt:lpstr>
      <vt:lpstr>Wingdings 2</vt:lpstr>
      <vt:lpstr>Medián</vt:lpstr>
      <vt:lpstr>Lev Tolsztoj</vt:lpstr>
      <vt:lpstr>Tolsztoj élete</vt:lpstr>
      <vt:lpstr>Tolsztoj élete</vt:lpstr>
      <vt:lpstr>Tolsztoj élete</vt:lpstr>
      <vt:lpstr>Tolsztoj élete</vt:lpstr>
      <vt:lpstr>Tolsztoj élete - iskola</vt:lpstr>
      <vt:lpstr>Tolsztoj élete</vt:lpstr>
      <vt:lpstr>Tolsztoj élete</vt:lpstr>
      <vt:lpstr>Ivan Iljics halála - műfaj</vt:lpstr>
      <vt:lpstr>Ivan Iljics halála - cím</vt:lpstr>
      <vt:lpstr>Ivan Iljics halála – létrejöttének körülményei</vt:lpstr>
      <vt:lpstr>Ivan Iljics halála - szerkezet</vt:lpstr>
      <vt:lpstr>Szokatlan kezdet</vt:lpstr>
      <vt:lpstr>Ivan Iljics halála – történet 1</vt:lpstr>
      <vt:lpstr>Ivan Iljics halála – történet 2</vt:lpstr>
      <vt:lpstr>Ivan Iljics halála – történet 3</vt:lpstr>
      <vt:lpstr>A halállal való szembenézés</vt:lpstr>
      <vt:lpstr>Elutasítás</vt:lpstr>
      <vt:lpstr>Düh</vt:lpstr>
      <vt:lpstr>Alkudozás</vt:lpstr>
      <vt:lpstr>Depresszió</vt:lpstr>
      <vt:lpstr>Elfogadás</vt:lpstr>
      <vt:lpstr>Ivan Iljics halála - végkifejlet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Péter</dc:creator>
  <cp:lastModifiedBy>Péter</cp:lastModifiedBy>
  <cp:revision>28</cp:revision>
  <dcterms:created xsi:type="dcterms:W3CDTF">2013-09-29T15:38:21Z</dcterms:created>
  <dcterms:modified xsi:type="dcterms:W3CDTF">2018-05-22T20:12:23Z</dcterms:modified>
</cp:coreProperties>
</file>